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75" r:id="rId3"/>
    <p:sldId id="266" r:id="rId4"/>
    <p:sldId id="278" r:id="rId5"/>
    <p:sldId id="274" r:id="rId6"/>
    <p:sldId id="277" r:id="rId7"/>
    <p:sldId id="265" r:id="rId8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llanmörkt format 2 - Dekorfärg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Inget format, inget rutnä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Inget format, tabellrutnät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8" autoAdjust="0"/>
    <p:restoredTop sz="94660"/>
  </p:normalViewPr>
  <p:slideViewPr>
    <p:cSldViewPr snapToGrid="0">
      <p:cViewPr varScale="1">
        <p:scale>
          <a:sx n="82" d="100"/>
          <a:sy n="82" d="100"/>
        </p:scale>
        <p:origin x="60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om du vill redigera mall för underrubrikformat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0712-201F-42FB-8888-27B6A2F087D5}" type="datetimeFigureOut">
              <a:rPr lang="sv-SE" smtClean="0"/>
              <a:t>2024-05-29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6587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0712-201F-42FB-8888-27B6A2F087D5}" type="datetimeFigureOut">
              <a:rPr lang="sv-SE" smtClean="0"/>
              <a:t>2024-05-29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73553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0712-201F-42FB-8888-27B6A2F087D5}" type="datetimeFigureOut">
              <a:rPr lang="sv-SE" smtClean="0"/>
              <a:t>2024-05-29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26894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om du vill redigera mall för underrubrikformat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0712-201F-42FB-8888-27B6A2F087D5}" type="datetimeFigureOut">
              <a:rPr lang="sv-SE" smtClean="0"/>
              <a:t>2024-05-29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877989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0712-201F-42FB-8888-27B6A2F087D5}" type="datetimeFigureOut">
              <a:rPr lang="sv-SE" smtClean="0"/>
              <a:t>2024-05-29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054757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0712-201F-42FB-8888-27B6A2F087D5}" type="datetimeFigureOut">
              <a:rPr lang="sv-SE" smtClean="0"/>
              <a:t>2024-05-29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680425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0712-201F-42FB-8888-27B6A2F087D5}" type="datetimeFigureOut">
              <a:rPr lang="sv-SE" smtClean="0"/>
              <a:t>2024-05-29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722923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0712-201F-42FB-8888-27B6A2F087D5}" type="datetimeFigureOut">
              <a:rPr lang="sv-SE" smtClean="0"/>
              <a:t>2024-05-29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706974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0712-201F-42FB-8888-27B6A2F087D5}" type="datetimeFigureOut">
              <a:rPr lang="sv-SE" smtClean="0"/>
              <a:t>2024-05-29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043315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0712-201F-42FB-8888-27B6A2F087D5}" type="datetimeFigureOut">
              <a:rPr lang="sv-SE" smtClean="0"/>
              <a:t>2024-05-29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3211819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0712-201F-42FB-8888-27B6A2F087D5}" type="datetimeFigureOut">
              <a:rPr lang="sv-SE" smtClean="0"/>
              <a:t>2024-05-29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5891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0712-201F-42FB-8888-27B6A2F087D5}" type="datetimeFigureOut">
              <a:rPr lang="sv-SE" smtClean="0"/>
              <a:t>2024-05-29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3344869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0712-201F-42FB-8888-27B6A2F087D5}" type="datetimeFigureOut">
              <a:rPr lang="sv-SE" smtClean="0"/>
              <a:t>2024-05-29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3544876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0712-201F-42FB-8888-27B6A2F087D5}" type="datetimeFigureOut">
              <a:rPr lang="sv-SE" smtClean="0"/>
              <a:t>2024-05-29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0009674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0712-201F-42FB-8888-27B6A2F087D5}" type="datetimeFigureOut">
              <a:rPr lang="sv-SE" smtClean="0"/>
              <a:t>2024-05-29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0606737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nnehållssida - Rubrik och en ruta för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720002" y="900000"/>
            <a:ext cx="10801348" cy="1080000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Klicka här för att skriva in en 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 hasCustomPrompt="1"/>
          </p:nvPr>
        </p:nvSpPr>
        <p:spPr>
          <a:xfrm>
            <a:off x="720000" y="2052000"/>
            <a:ext cx="10801349" cy="4140000"/>
          </a:xfrm>
        </p:spPr>
        <p:txBody>
          <a:bodyPr/>
          <a:lstStyle>
            <a:lvl1pPr marL="180975" indent="-180975">
              <a:buFont typeface="Arial" panose="020B0604020202020204" pitchFamily="34" charset="0"/>
              <a:buChar char="•"/>
              <a:defRPr/>
            </a:lvl1pPr>
            <a:lvl2pPr marL="274630" indent="0">
              <a:buFontTx/>
              <a:buNone/>
              <a:defRPr/>
            </a:lvl2pPr>
            <a:lvl3pPr marL="627047" indent="0">
              <a:buFontTx/>
              <a:buNone/>
              <a:defRPr/>
            </a:lvl3pPr>
            <a:lvl4pPr marL="1071536" indent="0">
              <a:buFontTx/>
              <a:buNone/>
              <a:defRPr/>
            </a:lvl4pPr>
            <a:lvl5pPr marL="1436651" indent="0">
              <a:buFontTx/>
              <a:buNone/>
              <a:defRPr/>
            </a:lvl5pPr>
          </a:lstStyle>
          <a:p>
            <a:pPr lvl="0"/>
            <a:r>
              <a:rPr lang="sv-SE" dirty="0"/>
              <a:t>Klicka här för att skriva in text eller välj objekt på ikonerna nedan</a:t>
            </a:r>
          </a:p>
        </p:txBody>
      </p:sp>
    </p:spTree>
    <p:extLst>
      <p:ext uri="{BB962C8B-B14F-4D97-AF65-F5344CB8AC3E}">
        <p14:creationId xmlns:p14="http://schemas.microsoft.com/office/powerpoint/2010/main" val="739045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0712-201F-42FB-8888-27B6A2F087D5}" type="datetimeFigureOut">
              <a:rPr lang="sv-SE" smtClean="0"/>
              <a:t>2024-05-29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48993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0712-201F-42FB-8888-27B6A2F087D5}" type="datetimeFigureOut">
              <a:rPr lang="sv-SE" smtClean="0"/>
              <a:t>2024-05-29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59499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0712-201F-42FB-8888-27B6A2F087D5}" type="datetimeFigureOut">
              <a:rPr lang="sv-SE" smtClean="0"/>
              <a:t>2024-05-29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42298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0712-201F-42FB-8888-27B6A2F087D5}" type="datetimeFigureOut">
              <a:rPr lang="sv-SE" smtClean="0"/>
              <a:t>2024-05-29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46109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0712-201F-42FB-8888-27B6A2F087D5}" type="datetimeFigureOut">
              <a:rPr lang="sv-SE" smtClean="0"/>
              <a:t>2024-05-29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47409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0712-201F-42FB-8888-27B6A2F087D5}" type="datetimeFigureOut">
              <a:rPr lang="sv-SE" smtClean="0"/>
              <a:t>2024-05-29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86443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0712-201F-42FB-8888-27B6A2F087D5}" type="datetimeFigureOut">
              <a:rPr lang="sv-SE" smtClean="0"/>
              <a:t>2024-05-29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05805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500712-201F-42FB-8888-27B6A2F087D5}" type="datetimeFigureOut">
              <a:rPr lang="sv-SE" smtClean="0"/>
              <a:t>2024-05-29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09609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500712-201F-42FB-8888-27B6A2F087D5}" type="datetimeFigureOut">
              <a:rPr lang="sv-SE" smtClean="0"/>
              <a:t>2024-05-29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89194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api.screen9.com/preview/2dY8m5vmS7rR6Kj-ybgAy-rlf1RtRiQtEw4Q3LDIoSMe8MXDqCnLtE-y_n-ifQ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ocialstyrelsen.se/statistik-och-data/klassifikationer-och-koder/icf/" TargetMode="Externa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9532" y="4449138"/>
            <a:ext cx="8752936" cy="1766556"/>
          </a:xfrm>
          <a:prstGeom prst="rect">
            <a:avLst/>
          </a:prstGeom>
        </p:spPr>
      </p:pic>
      <p:sp>
        <p:nvSpPr>
          <p:cNvPr id="11" name="textruta 10"/>
          <p:cNvSpPr txBox="1"/>
          <p:nvPr/>
        </p:nvSpPr>
        <p:spPr>
          <a:xfrm>
            <a:off x="1066800" y="1627759"/>
            <a:ext cx="10024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6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ICF struktur</a:t>
            </a:r>
          </a:p>
        </p:txBody>
      </p:sp>
      <p:sp>
        <p:nvSpPr>
          <p:cNvPr id="12" name="Rektangel med rundade hörn 11"/>
          <p:cNvSpPr/>
          <p:nvPr/>
        </p:nvSpPr>
        <p:spPr>
          <a:xfrm>
            <a:off x="10532190" y="404813"/>
            <a:ext cx="1793631" cy="404446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ktangel 9"/>
          <p:cNvSpPr/>
          <p:nvPr/>
        </p:nvSpPr>
        <p:spPr>
          <a:xfrm>
            <a:off x="10587875" y="419826"/>
            <a:ext cx="6719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Del 5</a:t>
            </a:r>
          </a:p>
        </p:txBody>
      </p:sp>
      <p:cxnSp>
        <p:nvCxnSpPr>
          <p:cNvPr id="20" name="Rak koppling 19"/>
          <p:cNvCxnSpPr/>
          <p:nvPr/>
        </p:nvCxnSpPr>
        <p:spPr>
          <a:xfrm>
            <a:off x="2268747" y="4449138"/>
            <a:ext cx="7479102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450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2800" b="1" dirty="0"/>
              <a:t>Innehåll utbildning</a:t>
            </a:r>
          </a:p>
        </p:txBody>
      </p:sp>
      <p:graphicFrame>
        <p:nvGraphicFramePr>
          <p:cNvPr id="4" name="Platshållare för innehåll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4917344"/>
              </p:ext>
            </p:extLst>
          </p:nvPr>
        </p:nvGraphicFramePr>
        <p:xfrm>
          <a:off x="838200" y="1825625"/>
          <a:ext cx="10515600" cy="3840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3709140393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139239159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indent="0" fontAlgn="ctr">
                        <a:lnSpc>
                          <a:spcPct val="100000"/>
                        </a:lnSpc>
                        <a:buNone/>
                      </a:pPr>
                      <a:r>
                        <a:rPr lang="sv-SE" sz="1800" dirty="0"/>
                        <a:t>Del 1: </a:t>
                      </a:r>
                    </a:p>
                    <a:p>
                      <a:pPr marL="0" indent="0" fontAlgn="ctr">
                        <a:lnSpc>
                          <a:spcPct val="100000"/>
                        </a:lnSpc>
                        <a:buNone/>
                      </a:pPr>
                      <a:r>
                        <a:rPr lang="sv-SE" sz="1800" dirty="0"/>
                        <a:t>Modern rehabilitering, definition och betydelse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buNone/>
                      </a:pPr>
                      <a:r>
                        <a:rPr lang="sv-SE" sz="1800" dirty="0"/>
                        <a:t>Diskussionsfrågor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buNone/>
                      </a:pPr>
                      <a:endParaRPr lang="sv-SE" sz="18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fontAlgn="ctr">
                        <a:buNone/>
                      </a:pPr>
                      <a:r>
                        <a:rPr lang="sv-SE" sz="1800" dirty="0"/>
                        <a:t>Del 4: </a:t>
                      </a:r>
                    </a:p>
                    <a:p>
                      <a:pPr marL="0" indent="0" fontAlgn="ctr">
                        <a:buNone/>
                      </a:pPr>
                      <a:r>
                        <a:rPr lang="sv-SE" sz="1800" dirty="0"/>
                        <a:t>Rehabiliteringsplan</a:t>
                      </a:r>
                    </a:p>
                    <a:p>
                      <a:pPr marL="0" indent="0">
                        <a:buNone/>
                      </a:pPr>
                      <a:r>
                        <a:rPr lang="sv-SE" sz="1800" dirty="0"/>
                        <a:t>Diskussionsfrågor</a:t>
                      </a:r>
                      <a:endParaRPr lang="sv-SE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247187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fontAlgn="ctr">
                        <a:lnSpc>
                          <a:spcPct val="100000"/>
                        </a:lnSpc>
                        <a:buNone/>
                      </a:pPr>
                      <a:r>
                        <a:rPr lang="sv-SE" sz="1800" dirty="0"/>
                        <a:t>Del 2: </a:t>
                      </a:r>
                    </a:p>
                    <a:p>
                      <a:pPr marL="0" indent="0" fontAlgn="ctr">
                        <a:lnSpc>
                          <a:spcPct val="100000"/>
                        </a:lnSpc>
                        <a:buNone/>
                      </a:pPr>
                      <a:r>
                        <a:rPr lang="sv-SE" sz="1800" dirty="0"/>
                        <a:t>Generisk modell för rehabilitering och </a:t>
                      </a:r>
                    </a:p>
                    <a:p>
                      <a:pPr marL="0" indent="0" fontAlgn="ctr">
                        <a:lnSpc>
                          <a:spcPct val="100000"/>
                        </a:lnSpc>
                        <a:buNone/>
                      </a:pPr>
                      <a:r>
                        <a:rPr lang="sv-SE" sz="1800" dirty="0"/>
                        <a:t>delar av försäkringsmedicinskt arbete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buNone/>
                      </a:pPr>
                      <a:r>
                        <a:rPr lang="sv-SE" sz="1800" dirty="0"/>
                        <a:t>Diskussionsfrågor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buNone/>
                      </a:pPr>
                      <a:endParaRPr lang="sv-SE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fontAlgn="ctr">
                        <a:buNone/>
                      </a:pPr>
                      <a:r>
                        <a:rPr lang="sv-SE" sz="1800" b="1" dirty="0"/>
                        <a:t>Del 5: </a:t>
                      </a:r>
                    </a:p>
                    <a:p>
                      <a:pPr marL="0" indent="0" fontAlgn="ctr">
                        <a:buNone/>
                      </a:pPr>
                      <a:r>
                        <a:rPr lang="sv-SE" sz="1800" b="1" dirty="0"/>
                        <a:t>ICF struktur</a:t>
                      </a:r>
                    </a:p>
                    <a:p>
                      <a:pPr marL="0" indent="0">
                        <a:buNone/>
                      </a:pPr>
                      <a:r>
                        <a:rPr lang="sv-SE" sz="1800" b="1" dirty="0"/>
                        <a:t>Diskussionsfrågor</a:t>
                      </a:r>
                    </a:p>
                    <a:p>
                      <a:endParaRPr lang="sv-SE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581457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fontAlgn="ctr">
                        <a:lnSpc>
                          <a:spcPct val="100000"/>
                        </a:lnSpc>
                        <a:buNone/>
                      </a:pPr>
                      <a:r>
                        <a:rPr lang="sv-SE" sz="1800" dirty="0"/>
                        <a:t>Del 3: </a:t>
                      </a:r>
                    </a:p>
                    <a:p>
                      <a:pPr marL="0" indent="0" fontAlgn="ctr">
                        <a:lnSpc>
                          <a:spcPct val="100000"/>
                        </a:lnSpc>
                        <a:buNone/>
                      </a:pPr>
                      <a:r>
                        <a:rPr lang="sv-SE" sz="1800" dirty="0"/>
                        <a:t>Försäkringsmedicin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buNone/>
                      </a:pPr>
                      <a:r>
                        <a:rPr lang="sv-SE" sz="1800" dirty="0"/>
                        <a:t>Diskussionsfrågor</a:t>
                      </a:r>
                    </a:p>
                    <a:p>
                      <a:endParaRPr lang="sv-SE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fontAlgn="ctr">
                        <a:buNone/>
                      </a:pPr>
                      <a:r>
                        <a:rPr lang="sv-SE" sz="1800" dirty="0"/>
                        <a:t>Del 6: </a:t>
                      </a:r>
                    </a:p>
                    <a:p>
                      <a:pPr marL="0" indent="0" fontAlgn="ctr">
                        <a:buNone/>
                      </a:pPr>
                      <a:r>
                        <a:rPr lang="sv-SE" sz="1800" dirty="0"/>
                        <a:t>Att sätta mål i rehabiliteringsplanen</a:t>
                      </a:r>
                    </a:p>
                    <a:p>
                      <a:pPr marL="0" indent="0" fontAlgn="ctr">
                        <a:buNone/>
                      </a:pPr>
                      <a:r>
                        <a:rPr lang="sv-SE" sz="1800" dirty="0"/>
                        <a:t>Skriv rehabiliteringsplan</a:t>
                      </a:r>
                    </a:p>
                    <a:p>
                      <a:endParaRPr lang="sv-SE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77647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58300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1800" b="1" i="1" dirty="0"/>
              <a:t>ICF struktur</a:t>
            </a:r>
            <a:br>
              <a:rPr lang="sv-SE" sz="1800" b="1" i="1" dirty="0"/>
            </a:br>
            <a:br>
              <a:rPr lang="sv-SE" sz="1800" b="1" i="1" dirty="0"/>
            </a:br>
            <a:r>
              <a:rPr lang="sv-SE" sz="1800" b="1" dirty="0"/>
              <a:t>Se filmen om genom att klicka på länken, obs ljud</a:t>
            </a:r>
            <a:br>
              <a:rPr lang="sv-SE" sz="1800" b="1" dirty="0"/>
            </a:br>
            <a:r>
              <a:rPr lang="sv-SE" sz="1800" b="1" dirty="0"/>
              <a:t>Tid: 5 min</a:t>
            </a:r>
            <a:endParaRPr lang="sv-SE" sz="1800" dirty="0"/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FCC87204-E5F5-4DE0-1643-B2D965E8DF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sv-SE" dirty="0">
                <a:hlinkClick r:id="rId2"/>
              </a:rPr>
              <a:t>Film ICF struktur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385946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3183" y="831271"/>
            <a:ext cx="1941922" cy="1624874"/>
          </a:xfrm>
          <a:prstGeom prst="rect">
            <a:avLst/>
          </a:prstGeom>
        </p:spPr>
      </p:pic>
      <p:sp>
        <p:nvSpPr>
          <p:cNvPr id="10" name="textruta 9"/>
          <p:cNvSpPr txBox="1"/>
          <p:nvPr/>
        </p:nvSpPr>
        <p:spPr>
          <a:xfrm>
            <a:off x="623738" y="1643708"/>
            <a:ext cx="67213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Diskussionsfrågor – ICF strukturen</a:t>
            </a:r>
          </a:p>
        </p:txBody>
      </p:sp>
      <p:sp>
        <p:nvSpPr>
          <p:cNvPr id="2" name="textruta 1"/>
          <p:cNvSpPr txBox="1"/>
          <p:nvPr/>
        </p:nvSpPr>
        <p:spPr>
          <a:xfrm>
            <a:off x="647781" y="2456145"/>
            <a:ext cx="944578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sv-SE" sz="2800" dirty="0"/>
              <a:t>Är ICF som begrepp välkänt?</a:t>
            </a:r>
          </a:p>
          <a:p>
            <a:pPr marL="342900" lvl="0" indent="-342900" fontAlgn="base">
              <a:lnSpc>
                <a:spcPct val="200000"/>
              </a:lnSpc>
              <a:buFont typeface="+mj-lt"/>
              <a:buAutoNum type="arabicPeriod"/>
              <a:defRPr/>
            </a:pPr>
            <a:r>
              <a:rPr lang="sv-SE" sz="2800" dirty="0">
                <a:solidFill>
                  <a:prstClr val="black"/>
                </a:solidFill>
              </a:rPr>
              <a:t>Vad är syftet med ICF?</a:t>
            </a:r>
          </a:p>
          <a:p>
            <a:pPr marL="342900" indent="-342900" fontAlgn="base">
              <a:lnSpc>
                <a:spcPct val="200000"/>
              </a:lnSpc>
              <a:buFont typeface="+mj-lt"/>
              <a:buAutoNum type="arabicPeriod"/>
              <a:defRPr/>
            </a:pPr>
            <a:r>
              <a:rPr lang="sv-SE" sz="2800" dirty="0"/>
              <a:t>Hur samstämmer våra journalmallar med ICF-strukturen?</a:t>
            </a:r>
            <a:endParaRPr lang="sv-SE" sz="2800" dirty="0">
              <a:solidFill>
                <a:prstClr val="black"/>
              </a:solidFill>
            </a:endParaRPr>
          </a:p>
          <a:p>
            <a:pPr marL="0" marR="0" lvl="0" indent="0" algn="l" defTabSz="914400" rtl="0" eaLnBrk="1" fontAlgn="base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1423683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2800" b="1" dirty="0"/>
              <a:t>Referenser &amp; Läs mer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sv-SE" dirty="0">
                <a:solidFill>
                  <a:prstClr val="black"/>
                </a:solidFill>
              </a:rPr>
              <a:t>Länk till Socialstyrelsens webbplats om ICF: 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sv-SE" dirty="0">
                <a:solidFill>
                  <a:prstClr val="black"/>
                </a:solidFill>
                <a:hlinkClick r:id="rId2"/>
              </a:rPr>
              <a:t>Internationell klassifikation av funktionstillstånd, funktionshinder och hälsa, ICF - Socialstyrelsen</a:t>
            </a:r>
            <a:endParaRPr lang="sv-SE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85627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9532" y="2545722"/>
            <a:ext cx="8752936" cy="1766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3367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1_Office-tema">
  <a:themeElements>
    <a:clrScheme name="Region Gävleborg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0B849"/>
      </a:accent1>
      <a:accent2>
        <a:srgbClr val="0097CF"/>
      </a:accent2>
      <a:accent3>
        <a:srgbClr val="EE3780"/>
      </a:accent3>
      <a:accent4>
        <a:srgbClr val="FAA634"/>
      </a:accent4>
      <a:accent5>
        <a:srgbClr val="B9E3B6"/>
      </a:accent5>
      <a:accent6>
        <a:srgbClr val="86DEFF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-tema">
  <a:themeElements>
    <a:clrScheme name="Region Gävleborg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0B849"/>
      </a:accent1>
      <a:accent2>
        <a:srgbClr val="0097CF"/>
      </a:accent2>
      <a:accent3>
        <a:srgbClr val="EE3780"/>
      </a:accent3>
      <a:accent4>
        <a:srgbClr val="FAA634"/>
      </a:accent4>
      <a:accent5>
        <a:srgbClr val="B9E3B6"/>
      </a:accent5>
      <a:accent6>
        <a:srgbClr val="86DEFF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848</TotalTime>
  <Words>124</Words>
  <Application>Microsoft Office PowerPoint</Application>
  <PresentationFormat>Bredbild</PresentationFormat>
  <Paragraphs>31</Paragraphs>
  <Slides>6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2</vt:i4>
      </vt:variant>
      <vt:variant>
        <vt:lpstr>Bildrubriker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1_Office-tema</vt:lpstr>
      <vt:lpstr>2_Office-tema</vt:lpstr>
      <vt:lpstr>PowerPoint-presentation</vt:lpstr>
      <vt:lpstr>Innehåll utbildning</vt:lpstr>
      <vt:lpstr>ICF struktur  Se filmen om genom att klicka på länken, obs ljud Tid: 5 min</vt:lpstr>
      <vt:lpstr>PowerPoint-presentation</vt:lpstr>
      <vt:lpstr>Referenser &amp; Läs mer</vt:lpstr>
      <vt:lpstr>PowerPoint-presentation</vt:lpstr>
    </vt:vector>
  </TitlesOfParts>
  <Company>Region Gävleborg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Myrgren Isabel - HOSIP - Administration Paramedicin</dc:creator>
  <cp:lastModifiedBy>Myrgren Isabel - HOSIP - Administration Paramedicin</cp:lastModifiedBy>
  <cp:revision>35</cp:revision>
  <dcterms:created xsi:type="dcterms:W3CDTF">2023-12-18T14:38:43Z</dcterms:created>
  <dcterms:modified xsi:type="dcterms:W3CDTF">2024-05-29T13:53:15Z</dcterms:modified>
</cp:coreProperties>
</file>