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77" r:id="rId3"/>
    <p:sldId id="266" r:id="rId4"/>
    <p:sldId id="280" r:id="rId5"/>
    <p:sldId id="275" r:id="rId6"/>
    <p:sldId id="279" r:id="rId7"/>
    <p:sldId id="265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8" autoAdjust="0"/>
    <p:restoredTop sz="94660"/>
  </p:normalViewPr>
  <p:slideViewPr>
    <p:cSldViewPr snapToGrid="0">
      <p:cViewPr varScale="1">
        <p:scale>
          <a:sx n="82" d="100"/>
          <a:sy n="82" d="100"/>
        </p:scale>
        <p:origin x="6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6587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3553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689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2678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7921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2711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3459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57649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7404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63199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0270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34486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31561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32100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24491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ehållssida - Rubrik och en ruta för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720002" y="900000"/>
            <a:ext cx="10801348" cy="108000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skriva in en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2052000"/>
            <a:ext cx="10801349" cy="4140000"/>
          </a:xfrm>
        </p:spPr>
        <p:txBody>
          <a:bodyPr/>
          <a:lstStyle>
            <a:lvl1pPr marL="180975" indent="-180975">
              <a:buFont typeface="Arial" panose="020B0604020202020204" pitchFamily="34" charset="0"/>
              <a:buChar char="•"/>
              <a:defRPr/>
            </a:lvl1pPr>
            <a:lvl2pPr marL="274630" indent="0">
              <a:buFontTx/>
              <a:buNone/>
              <a:defRPr/>
            </a:lvl2pPr>
            <a:lvl3pPr marL="627047" indent="0">
              <a:buFontTx/>
              <a:buNone/>
              <a:defRPr/>
            </a:lvl3pPr>
            <a:lvl4pPr marL="1071536" indent="0">
              <a:buFontTx/>
              <a:buNone/>
              <a:defRPr/>
            </a:lvl4pPr>
            <a:lvl5pPr marL="1436651" indent="0">
              <a:buFontTx/>
              <a:buNone/>
              <a:defRPr/>
            </a:lvl5pPr>
          </a:lstStyle>
          <a:p>
            <a:pPr lvl="0"/>
            <a:r>
              <a:rPr lang="sv-SE" dirty="0"/>
              <a:t>Klicka här för att skriva in text eller välj objekt på ikonerna nedan</a:t>
            </a:r>
          </a:p>
        </p:txBody>
      </p:sp>
    </p:spTree>
    <p:extLst>
      <p:ext uri="{BB962C8B-B14F-4D97-AF65-F5344CB8AC3E}">
        <p14:creationId xmlns:p14="http://schemas.microsoft.com/office/powerpoint/2010/main" val="3684921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8993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9499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229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6109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7409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6443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5805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9609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359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pi.screen9.com/preview/Blw2s1dgEMDOTKOxbvyo5XTrCqgXWEfeC6OMqKk5pL_2_OHfhQqJ-6KlpIi8XTRj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iongavleborg.se/samverkanswebben/halsa-vard-tandvard/kunskapsstod-och-rutiner/friskvard-och-rehabilitering/bra-sjukskrivning/Sjukskrivning-steg-for-steg/" TargetMode="External"/><Relationship Id="rId2" Type="http://schemas.openxmlformats.org/officeDocument/2006/relationships/hyperlink" Target="https://www.regiongavleborg.se/samverkanswebben/halsa-vard-tandvard/kunskapsstod-och-rutiner/friskvard-och-rehabilitering/bra-sjukskrivning/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forsakringsmedicin.socialstyrelsen.se/halso-och-sjukvardens-arbete/sjukskrivning-och-rehabilitering/" TargetMode="External"/><Relationship Id="rId4" Type="http://schemas.openxmlformats.org/officeDocument/2006/relationships/hyperlink" Target="https://meetings.lg.se/pdfFile/pdfFile.aspx?objectID=%2bfvUNXaZYeW%2fhTlUlVMCVw%3d%3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532" y="4449138"/>
            <a:ext cx="8752936" cy="1766556"/>
          </a:xfrm>
          <a:prstGeom prst="rect">
            <a:avLst/>
          </a:prstGeom>
        </p:spPr>
      </p:pic>
      <p:sp>
        <p:nvSpPr>
          <p:cNvPr id="11" name="textruta 10"/>
          <p:cNvSpPr txBox="1"/>
          <p:nvPr/>
        </p:nvSpPr>
        <p:spPr>
          <a:xfrm>
            <a:off x="1066800" y="1627759"/>
            <a:ext cx="1002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Försäkringsmedicin</a:t>
            </a:r>
          </a:p>
        </p:txBody>
      </p:sp>
      <p:sp>
        <p:nvSpPr>
          <p:cNvPr id="12" name="Rektangel med rundade hörn 11"/>
          <p:cNvSpPr/>
          <p:nvPr/>
        </p:nvSpPr>
        <p:spPr>
          <a:xfrm>
            <a:off x="10532190" y="404813"/>
            <a:ext cx="1793631" cy="40444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10587875" y="419826"/>
            <a:ext cx="681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3</a:t>
            </a:r>
          </a:p>
        </p:txBody>
      </p:sp>
      <p:cxnSp>
        <p:nvCxnSpPr>
          <p:cNvPr id="20" name="Rak koppling 19"/>
          <p:cNvCxnSpPr/>
          <p:nvPr/>
        </p:nvCxnSpPr>
        <p:spPr>
          <a:xfrm>
            <a:off x="2268747" y="4449138"/>
            <a:ext cx="747910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25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4556">
        <p14:glitter pattern="hexagon"/>
      </p:transition>
    </mc:Choice>
    <mc:Fallback xmlns="">
      <p:transition spd="slow" advTm="4556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Innehåll utbildning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6016581"/>
              </p:ext>
            </p:extLst>
          </p:nvPr>
        </p:nvGraphicFramePr>
        <p:xfrm>
          <a:off x="838200" y="1825625"/>
          <a:ext cx="10515600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70914039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392391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 1: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Modern rehabilitering, definition och betydelse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Diskussionsfrågor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endParaRPr lang="sv-SE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Del 4: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Rehabiliteringsplan</a:t>
                      </a:r>
                    </a:p>
                    <a:p>
                      <a:pPr marL="0" indent="0">
                        <a:buNone/>
                      </a:pPr>
                      <a:r>
                        <a:rPr lang="sv-SE" sz="1800" dirty="0"/>
                        <a:t>Diskussionsfrågor</a:t>
                      </a:r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4718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 2: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Generisk modell för rehabilitering och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delar av försäkringsmedicinskt arbete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Diskussionsfrågor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Del 5: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ICF struktur</a:t>
                      </a:r>
                    </a:p>
                    <a:p>
                      <a:pPr marL="0" indent="0">
                        <a:buNone/>
                      </a:pPr>
                      <a:r>
                        <a:rPr lang="sv-SE" sz="1800" dirty="0"/>
                        <a:t>Diskussionsfrågor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58145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b="1" dirty="0"/>
                        <a:t>Del 3: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b="1" dirty="0"/>
                        <a:t>Försäkringsmedicin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b="1" dirty="0"/>
                        <a:t>Diskussionsfrågor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Del 6: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Att sätta mål i rehabiliteringsplanen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Skriv rehabiliteringsplan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764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83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1800" b="1" i="1" dirty="0"/>
              <a:t>Försäkringsmedicin</a:t>
            </a:r>
            <a:br>
              <a:rPr lang="sv-SE" sz="1800" b="1" i="1" dirty="0"/>
            </a:br>
            <a:br>
              <a:rPr lang="sv-SE" sz="1800" b="1" i="1" dirty="0"/>
            </a:br>
            <a:r>
              <a:rPr lang="sv-SE" sz="1800" b="1" dirty="0"/>
              <a:t>Se filmen om genom att klicka på länken, obs ljud</a:t>
            </a:r>
            <a:br>
              <a:rPr lang="sv-SE" sz="1800" b="1" dirty="0"/>
            </a:br>
            <a:r>
              <a:rPr lang="sv-SE" sz="1800" b="1" dirty="0"/>
              <a:t>Tid: 3 min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02E9B848-710C-CDF5-C54B-D8F0A78D5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sv-SE" dirty="0">
                <a:hlinkClick r:id="rId2"/>
              </a:rPr>
              <a:t>Film Försäkringsmedicin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5103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41467" y="2680810"/>
            <a:ext cx="11058861" cy="2378598"/>
          </a:xfrm>
        </p:spPr>
        <p:txBody>
          <a:bodyPr anchor="ctr">
            <a:noAutofit/>
          </a:bodyPr>
          <a:lstStyle/>
          <a:p>
            <a:pPr marL="342900" indent="-342900" fontAlgn="base">
              <a:lnSpc>
                <a:spcPct val="200000"/>
              </a:lnSpc>
              <a:buAutoNum type="arabicPeriod"/>
            </a:pPr>
            <a:r>
              <a:rPr lang="sv-SE" dirty="0"/>
              <a:t>När kommer vi i kontakt med patienter som är sjukskrivna?</a:t>
            </a:r>
          </a:p>
          <a:p>
            <a:pPr marL="342900" indent="-342900" fontAlgn="base">
              <a:lnSpc>
                <a:spcPct val="200000"/>
              </a:lnSpc>
              <a:buAutoNum type="arabicPeriod"/>
            </a:pPr>
            <a:r>
              <a:rPr lang="en-US" dirty="0" err="1"/>
              <a:t>Hur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du i din profession </a:t>
            </a:r>
            <a:r>
              <a:rPr lang="en-US" dirty="0" err="1"/>
              <a:t>bidra</a:t>
            </a:r>
            <a:r>
              <a:rPr lang="en-US" dirty="0"/>
              <a:t> till </a:t>
            </a:r>
            <a:r>
              <a:rPr lang="en-US" dirty="0" err="1"/>
              <a:t>patientens</a:t>
            </a:r>
            <a:r>
              <a:rPr lang="en-US" dirty="0"/>
              <a:t> plan för </a:t>
            </a:r>
            <a:r>
              <a:rPr lang="en-US" dirty="0" err="1"/>
              <a:t>återgång</a:t>
            </a:r>
            <a:r>
              <a:rPr lang="en-US" dirty="0"/>
              <a:t> i </a:t>
            </a:r>
            <a:r>
              <a:rPr lang="en-US" dirty="0" err="1"/>
              <a:t>arbete</a:t>
            </a:r>
            <a:r>
              <a:rPr lang="en-US" dirty="0"/>
              <a:t>?</a:t>
            </a:r>
          </a:p>
          <a:p>
            <a:pPr marL="0" indent="0" fontAlgn="base">
              <a:lnSpc>
                <a:spcPct val="200000"/>
              </a:lnSpc>
              <a:buNone/>
            </a:pP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258" y="1055936"/>
            <a:ext cx="1941922" cy="1624874"/>
          </a:xfrm>
          <a:prstGeom prst="rect">
            <a:avLst/>
          </a:prstGeom>
        </p:spPr>
      </p:pic>
      <p:sp>
        <p:nvSpPr>
          <p:cNvPr id="10" name="textruta 9"/>
          <p:cNvSpPr txBox="1"/>
          <p:nvPr/>
        </p:nvSpPr>
        <p:spPr>
          <a:xfrm>
            <a:off x="541468" y="1606763"/>
            <a:ext cx="6721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Diskussionsfrågor försäkringsmedicin</a:t>
            </a:r>
          </a:p>
        </p:txBody>
      </p:sp>
    </p:spTree>
    <p:extLst>
      <p:ext uri="{BB962C8B-B14F-4D97-AF65-F5344CB8AC3E}">
        <p14:creationId xmlns:p14="http://schemas.microsoft.com/office/powerpoint/2010/main" val="202670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Referenser &amp; Läs mer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/>
              <a:t>Länk till samverkanswebben</a:t>
            </a:r>
          </a:p>
          <a:p>
            <a:pPr marL="0" indent="0">
              <a:buNone/>
            </a:pPr>
            <a:r>
              <a:rPr lang="sv-SE" dirty="0">
                <a:hlinkClick r:id="rId2"/>
              </a:rPr>
              <a:t>Bra sjukskrivning - Region Gävleborg (regiongavleborg.se)</a:t>
            </a:r>
            <a:endParaRPr lang="sv-SE" dirty="0"/>
          </a:p>
          <a:p>
            <a:pPr marL="0" indent="0">
              <a:buNone/>
            </a:pPr>
            <a:r>
              <a:rPr lang="sv-SE" dirty="0">
                <a:hlinkClick r:id="rId3"/>
              </a:rPr>
              <a:t>Sjukskrivning steg för steg - Region Gävleborg (regiongavleborg.se)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Länk till gällande rutin</a:t>
            </a:r>
          </a:p>
          <a:p>
            <a:pPr marL="0" indent="0">
              <a:buNone/>
            </a:pPr>
            <a:r>
              <a:rPr lang="sv-SE" dirty="0">
                <a:hlinkClick r:id="rId4"/>
              </a:rPr>
              <a:t>Rehabiliterings- och sjukskrivningsprocess </a:t>
            </a:r>
            <a:r>
              <a:rPr lang="sv-SE" dirty="0" err="1">
                <a:hlinkClick r:id="rId4"/>
              </a:rPr>
              <a:t>inkl</a:t>
            </a:r>
            <a:r>
              <a:rPr lang="sv-SE" dirty="0">
                <a:hlinkClick r:id="rId4"/>
              </a:rPr>
              <a:t> rehabiliteringsplan, Hälso- och sjukvård. Rutin.</a:t>
            </a:r>
            <a:r>
              <a:rPr lang="sv-SE" dirty="0"/>
              <a:t>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Länk till socialstyrelsen, stöd inom försäkringsmedicin: </a:t>
            </a:r>
          </a:p>
          <a:p>
            <a:pPr marL="0" indent="0">
              <a:buNone/>
            </a:pPr>
            <a:r>
              <a:rPr lang="sv-SE" dirty="0">
                <a:hlinkClick r:id="rId5"/>
              </a:rPr>
              <a:t>Sjukskrivning och rehabilitering - FMK (socialstyrelsen.se)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8227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532" y="2545722"/>
            <a:ext cx="8752936" cy="176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36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-tema">
  <a:themeElements>
    <a:clrScheme name="Region Gävlebor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849"/>
      </a:accent1>
      <a:accent2>
        <a:srgbClr val="0097CF"/>
      </a:accent2>
      <a:accent3>
        <a:srgbClr val="EE3780"/>
      </a:accent3>
      <a:accent4>
        <a:srgbClr val="FAA634"/>
      </a:accent4>
      <a:accent5>
        <a:srgbClr val="B9E3B6"/>
      </a:accent5>
      <a:accent6>
        <a:srgbClr val="86DEF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-tema">
  <a:themeElements>
    <a:clrScheme name="Region Gävlebor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849"/>
      </a:accent1>
      <a:accent2>
        <a:srgbClr val="0097CF"/>
      </a:accent2>
      <a:accent3>
        <a:srgbClr val="EE3780"/>
      </a:accent3>
      <a:accent4>
        <a:srgbClr val="FAA634"/>
      </a:accent4>
      <a:accent5>
        <a:srgbClr val="B9E3B6"/>
      </a:accent5>
      <a:accent6>
        <a:srgbClr val="86DEF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166</Words>
  <Application>Microsoft Office PowerPoint</Application>
  <PresentationFormat>Bredbild</PresentationFormat>
  <Paragraphs>37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1_Office-tema</vt:lpstr>
      <vt:lpstr>2_Office-tema</vt:lpstr>
      <vt:lpstr>PowerPoint-presentation</vt:lpstr>
      <vt:lpstr>Innehåll utbildning</vt:lpstr>
      <vt:lpstr>Försäkringsmedicin  Se filmen om genom att klicka på länken, obs ljud Tid: 3 min</vt:lpstr>
      <vt:lpstr>PowerPoint-presentation</vt:lpstr>
      <vt:lpstr>Referenser &amp; Läs mer</vt:lpstr>
      <vt:lpstr>PowerPoint-presentation</vt:lpstr>
    </vt:vector>
  </TitlesOfParts>
  <Company>Region Gävleborg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Myrgren Isabel - HOSIP - Administration Paramedicin</dc:creator>
  <cp:lastModifiedBy>Myrgren Isabel - HOSIP - Administration Paramedicin</cp:lastModifiedBy>
  <cp:revision>50</cp:revision>
  <dcterms:created xsi:type="dcterms:W3CDTF">2023-12-18T14:38:43Z</dcterms:created>
  <dcterms:modified xsi:type="dcterms:W3CDTF">2024-05-29T14:15:47Z</dcterms:modified>
</cp:coreProperties>
</file>